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1" r:id="rId3"/>
    <p:sldId id="268" r:id="rId4"/>
    <p:sldId id="262" r:id="rId5"/>
    <p:sldId id="270" r:id="rId6"/>
    <p:sldId id="271" r:id="rId7"/>
    <p:sldId id="260"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5" d="100"/>
          <a:sy n="55" d="100"/>
        </p:scale>
        <p:origin x="-1806" y="-336"/>
      </p:cViewPr>
      <p:guideLst>
        <p:guide orient="horz" pos="2160"/>
        <p:guide pos="2880"/>
      </p:guideLst>
    </p:cSldViewPr>
  </p:slideViewPr>
  <p:notesTextViewPr>
    <p:cViewPr>
      <p:scale>
        <a:sx n="1" d="1"/>
        <a:sy n="1" d="1"/>
      </p:scale>
      <p:origin x="0" y="0"/>
    </p:cViewPr>
  </p:notesTextViewPr>
  <p:sorterViewPr>
    <p:cViewPr>
      <p:scale>
        <a:sx n="144" d="100"/>
        <a:sy n="1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6858000"/>
          </a:xfrm>
          <a:prstGeom prst="rect">
            <a:avLst/>
          </a:prstGeom>
        </p:spPr>
      </p:pic>
      <p:sp>
        <p:nvSpPr>
          <p:cNvPr id="2" name="Title 1"/>
          <p:cNvSpPr>
            <a:spLocks noGrp="1"/>
          </p:cNvSpPr>
          <p:nvPr>
            <p:ph type="ctrTitle"/>
          </p:nvPr>
        </p:nvSpPr>
        <p:spPr>
          <a:xfrm>
            <a:off x="2699792" y="-171400"/>
            <a:ext cx="6264696" cy="2475706"/>
          </a:xfrm>
        </p:spPr>
        <p:txBody>
          <a:bodyPr>
            <a:noAutofit/>
          </a:bodyPr>
          <a:lstStyle/>
          <a:p>
            <a:pPr algn="ctr"/>
            <a:r>
              <a:rPr lang="ar-IQ" sz="3600" dirty="0" smtClean="0">
                <a:solidFill>
                  <a:srgbClr val="C00000"/>
                </a:solidFill>
              </a:rPr>
              <a:t>جامعة بنها- كلية الآداب </a:t>
            </a:r>
            <a:br>
              <a:rPr lang="ar-IQ" sz="3600" dirty="0" smtClean="0">
                <a:solidFill>
                  <a:srgbClr val="C00000"/>
                </a:solidFill>
              </a:rPr>
            </a:br>
            <a:r>
              <a:rPr lang="ar-IQ" sz="3600" dirty="0" smtClean="0">
                <a:solidFill>
                  <a:srgbClr val="C00000"/>
                </a:solidFill>
              </a:rPr>
              <a:t>قسم الإعلام-الفرقة الثالثة – شعبة الصحافة - مادة الصحافة المتخصصة </a:t>
            </a:r>
            <a:r>
              <a:rPr lang="ar-IQ" sz="3600" dirty="0" smtClean="0">
                <a:solidFill>
                  <a:srgbClr val="C00000"/>
                </a:solidFill>
              </a:rPr>
              <a:t>المحاضرة السادسة</a:t>
            </a:r>
            <a:endParaRPr lang="ar-IQ" sz="36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1002"/>
    </mc:Choice>
    <mc:Fallback xmlns="">
      <p:transition spd="slow" advTm="1100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865515"/>
          </a:xfrm>
        </p:spPr>
        <p:txBody>
          <a:bodyPr>
            <a:noAutofit/>
          </a:bodyPr>
          <a:lstStyle/>
          <a:p>
            <a:r>
              <a:rPr lang="ar-SA" sz="3200" dirty="0"/>
              <a:t>11- ألا يلجأ إلي استخدام الفاظ بذيئة أو تلك التي تنحدر بالمستوي الثقافي والأخلاقي للقراء ، حتي لا يشارك في إفساد الذوق العام ، وإنما يجب أن يسعي جاهدا إلي الارتقاء بهذا الذوق ، من خلال كتاباته الموضوعية المتزنة التي تعالج قضايا الرياضة بأسلوب راق وبألفاظ حسنه تشيع الحب والبهجة والجمال في نفوس القراء . </a:t>
            </a:r>
            <a:endParaRPr lang="en-US" sz="3200" dirty="0"/>
          </a:p>
          <a:p>
            <a:r>
              <a:rPr lang="ar-SA" sz="3200" dirty="0"/>
              <a:t>12- يجب على المحرر الرياضي أن يكون دقيقا في كتابة أسماء اللاعبين والحكام ومواقعهم في أرض الملعب، وأن ينقل صورة صادقة ومفصلة للحدث الرياضي دون تهويل أو تهوين أو حذف أو إضافة أو أفتعال أو فبركة وقائع لم تحدث. </a:t>
            </a:r>
            <a:endParaRPr lang="en-US" sz="3200" dirty="0"/>
          </a:p>
          <a:p>
            <a:endParaRPr lang="en-US" sz="3200" dirty="0"/>
          </a:p>
        </p:txBody>
      </p:sp>
    </p:spTree>
    <p:extLst>
      <p:ext uri="{BB962C8B-B14F-4D97-AF65-F5344CB8AC3E}">
        <p14:creationId xmlns:p14="http://schemas.microsoft.com/office/powerpoint/2010/main" val="3978343831"/>
      </p:ext>
    </p:extLst>
  </p:cSld>
  <p:clrMapOvr>
    <a:masterClrMapping/>
  </p:clrMapOvr>
  <mc:AlternateContent xmlns:mc="http://schemas.openxmlformats.org/markup-compatibility/2006" xmlns:p14="http://schemas.microsoft.com/office/powerpoint/2010/main">
    <mc:Choice Requires="p14">
      <p:transition spd="slow" p14:dur="2000" advTm="73913"/>
    </mc:Choice>
    <mc:Fallback xmlns="">
      <p:transition spd="slow" advTm="7391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SA" sz="4000" dirty="0" smtClean="0"/>
              <a:t>13-أن </a:t>
            </a:r>
            <a:r>
              <a:rPr lang="ar-SA" sz="4000" dirty="0"/>
              <a:t>يساعد بقلمه على تنمية روح الانتماء والولاء، سواء لناد معين أو لعينه معينة أو للوطن بصفة عامة . </a:t>
            </a:r>
            <a:endParaRPr lang="en-US" sz="4000" dirty="0"/>
          </a:p>
          <a:p>
            <a:r>
              <a:rPr lang="en-US" sz="4000" dirty="0"/>
              <a:t> </a:t>
            </a:r>
            <a:r>
              <a:rPr lang="ar-SA" sz="4000" dirty="0"/>
              <a:t>14-أن يكون دائما محل ثقة الآخرين من لاعبين وإداريين وجمهور ، وألا يلجأ إلي الخداع أو الحيل السيئة أو السلوك المعيب، إذ ينظر الناس إلي الصحفي على أنه قائد رأي يجب أن يكون قدوة للآخرين في سلوكه المهني. </a:t>
            </a:r>
            <a:endParaRPr lang="en-US" sz="4000" dirty="0"/>
          </a:p>
          <a:p>
            <a:endParaRPr lang="en-US" sz="4000" dirty="0"/>
          </a:p>
          <a:p>
            <a:endParaRPr lang="en-US" sz="4000" dirty="0"/>
          </a:p>
        </p:txBody>
      </p:sp>
    </p:spTree>
    <p:extLst>
      <p:ext uri="{BB962C8B-B14F-4D97-AF65-F5344CB8AC3E}">
        <p14:creationId xmlns:p14="http://schemas.microsoft.com/office/powerpoint/2010/main" val="2654171833"/>
      </p:ext>
    </p:extLst>
  </p:cSld>
  <p:clrMapOvr>
    <a:masterClrMapping/>
  </p:clrMapOvr>
  <mc:AlternateContent xmlns:mc="http://schemas.openxmlformats.org/markup-compatibility/2006" xmlns:p14="http://schemas.microsoft.com/office/powerpoint/2010/main">
    <mc:Choice Requires="p14">
      <p:transition spd="slow" p14:dur="2000" advTm="122842"/>
    </mc:Choice>
    <mc:Fallback xmlns="">
      <p:transition spd="slow" advTm="12284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SA" sz="3600" b="1" dirty="0"/>
              <a:t>الكتابة الصحفية للشؤون الرياضية</a:t>
            </a:r>
            <a:endParaRPr lang="en-US" sz="3600" dirty="0"/>
          </a:p>
          <a:p>
            <a:r>
              <a:rPr lang="ar-SA" sz="3600" b="1" dirty="0"/>
              <a:t>أولا – فن التقرير الرياضي</a:t>
            </a:r>
            <a:endParaRPr lang="en-US" sz="3600" dirty="0"/>
          </a:p>
          <a:p>
            <a:r>
              <a:rPr lang="ar-SA" sz="3600" b="1" dirty="0"/>
              <a:t>مقدمة التقرير</a:t>
            </a:r>
            <a:endParaRPr lang="en-US" sz="3600" dirty="0"/>
          </a:p>
          <a:p>
            <a:r>
              <a:rPr lang="ar-SA" sz="3600" b="1" dirty="0"/>
              <a:t>جسم التقرير</a:t>
            </a:r>
            <a:endParaRPr lang="en-US" sz="3600" dirty="0"/>
          </a:p>
          <a:p>
            <a:r>
              <a:rPr lang="ar-SA" sz="3600" b="1" dirty="0"/>
              <a:t>خاتمة التقرير:</a:t>
            </a:r>
            <a:endParaRPr lang="en-US" sz="3600" dirty="0"/>
          </a:p>
          <a:p>
            <a:r>
              <a:rPr lang="ar-SA" sz="3600" b="1" dirty="0"/>
              <a:t>ثانيا – فن التعليق الرياضي:</a:t>
            </a:r>
            <a:endParaRPr lang="en-US" sz="3600" dirty="0"/>
          </a:p>
          <a:p>
            <a:r>
              <a:rPr lang="ar-SA" sz="3600" b="1" dirty="0"/>
              <a:t>مقدمة التعليق:</a:t>
            </a:r>
            <a:endParaRPr lang="en-US" sz="3600" dirty="0"/>
          </a:p>
          <a:p>
            <a:r>
              <a:rPr lang="ar-SA" sz="3600" b="1" dirty="0"/>
              <a:t>جسم التعليق الرياضي:</a:t>
            </a:r>
            <a:endParaRPr lang="en-US" sz="3600" dirty="0"/>
          </a:p>
          <a:p>
            <a:r>
              <a:rPr lang="ar-SA" sz="3600" b="1" dirty="0"/>
              <a:t>خاتمة التعليق الرياضي:</a:t>
            </a:r>
            <a:endParaRPr lang="en-US" sz="3600" dirty="0"/>
          </a:p>
          <a:p>
            <a:endParaRPr lang="en-US" sz="2800" dirty="0"/>
          </a:p>
        </p:txBody>
      </p:sp>
    </p:spTree>
    <p:extLst>
      <p:ext uri="{BB962C8B-B14F-4D97-AF65-F5344CB8AC3E}">
        <p14:creationId xmlns:p14="http://schemas.microsoft.com/office/powerpoint/2010/main" val="4252169148"/>
      </p:ext>
    </p:extLst>
  </p:cSld>
  <p:clrMapOvr>
    <a:masterClrMapping/>
  </p:clrMapOvr>
  <mc:AlternateContent xmlns:mc="http://schemas.openxmlformats.org/markup-compatibility/2006" xmlns:p14="http://schemas.microsoft.com/office/powerpoint/2010/main">
    <mc:Choice Requires="p14">
      <p:transition spd="slow" p14:dur="2000" advTm="295535"/>
    </mc:Choice>
    <mc:Fallback xmlns="">
      <p:transition spd="slow" advTm="29553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a:bodyPr>
          <a:lstStyle/>
          <a:p>
            <a:pPr lvl="0"/>
            <a:r>
              <a:rPr lang="ar-IQ" dirty="0" smtClean="0">
                <a:solidFill>
                  <a:srgbClr val="FF0000"/>
                </a:solidFill>
              </a:rPr>
              <a:t>ثالثا:الصحافة الاقتصادية:</a:t>
            </a:r>
          </a:p>
          <a:p>
            <a:pPr lvl="0"/>
            <a:r>
              <a:rPr lang="ar-IQ" dirty="0" smtClean="0"/>
              <a:t> </a:t>
            </a:r>
            <a:r>
              <a:rPr lang="ar-SA" dirty="0" smtClean="0"/>
              <a:t>حصر </a:t>
            </a:r>
            <a:r>
              <a:rPr lang="ar-SA" dirty="0"/>
              <a:t>الأهداف التنموية وتحدي أولوياتها .</a:t>
            </a:r>
            <a:endParaRPr lang="en-US" dirty="0"/>
          </a:p>
          <a:p>
            <a:pPr lvl="0"/>
            <a:r>
              <a:rPr lang="ar-SA" dirty="0"/>
              <a:t>تعبئة الموارد الذاتية في المجتمع وفق استراتيجية واضحة.</a:t>
            </a:r>
            <a:endParaRPr lang="en-US" dirty="0"/>
          </a:p>
          <a:p>
            <a:pPr lvl="0"/>
            <a:r>
              <a:rPr lang="ar-SA" dirty="0"/>
              <a:t>العمل على توسيع دائرة المشاركة الشعبية في وضع الخطط التنموية وتنفيذها، ذلك أن الانسان هو هدف التنمية ووسيلة تحقيقها.</a:t>
            </a:r>
            <a:endParaRPr lang="en-US" dirty="0"/>
          </a:p>
          <a:p>
            <a:pPr lvl="0"/>
            <a:r>
              <a:rPr lang="ar-SA" dirty="0"/>
              <a:t>السعي إلى تحقيق قدر من العدالة في توزيع أعباء التنمية والحصول على عوائدها.</a:t>
            </a:r>
            <a:endParaRPr lang="en-US" dirty="0"/>
          </a:p>
          <a:p>
            <a:pPr lvl="0"/>
            <a:r>
              <a:rPr lang="ar-SA" dirty="0"/>
              <a:t>تحديد الأجهزة والمؤسسات التي يناط بها مهمة وضع خطط التنمية وتنفيذها.</a:t>
            </a:r>
            <a:endParaRPr lang="en-US" dirty="0"/>
          </a:p>
          <a:p>
            <a:r>
              <a:rPr lang="ar-SA" b="1" dirty="0"/>
              <a:t>أهداف الإعلام الاقتصادي :</a:t>
            </a:r>
            <a:endParaRPr lang="en-US" dirty="0"/>
          </a:p>
          <a:p>
            <a:pPr lvl="0"/>
            <a:r>
              <a:rPr lang="ar-SA" dirty="0"/>
              <a:t>توفير الدعم الضروري لتنمية القطاعات المنتجة.</a:t>
            </a:r>
            <a:endParaRPr lang="en-US" dirty="0"/>
          </a:p>
          <a:p>
            <a:endParaRPr lang="ar-IQ" dirty="0"/>
          </a:p>
        </p:txBody>
      </p:sp>
    </p:spTree>
    <p:extLst>
      <p:ext uri="{BB962C8B-B14F-4D97-AF65-F5344CB8AC3E}">
        <p14:creationId xmlns:p14="http://schemas.microsoft.com/office/powerpoint/2010/main" val="824331170"/>
      </p:ext>
    </p:extLst>
  </p:cSld>
  <p:clrMapOvr>
    <a:masterClrMapping/>
  </p:clrMapOvr>
  <mc:AlternateContent xmlns:mc="http://schemas.openxmlformats.org/markup-compatibility/2006" xmlns:p14="http://schemas.microsoft.com/office/powerpoint/2010/main">
    <mc:Choice Requires="p14">
      <p:transition spd="slow" p14:dur="2000" advTm="350453"/>
    </mc:Choice>
    <mc:Fallback xmlns="">
      <p:transition spd="slow" advTm="35045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pPr lvl="0"/>
            <a:r>
              <a:rPr lang="ar-SA" sz="3200" dirty="0"/>
              <a:t>رفع الوعي المجتمعي بالقضايا الاقتصادية المطروحة.</a:t>
            </a:r>
            <a:endParaRPr lang="en-US" sz="3200" dirty="0"/>
          </a:p>
          <a:p>
            <a:pPr lvl="0"/>
            <a:r>
              <a:rPr lang="ar-SA" sz="3200" dirty="0"/>
              <a:t>تشجيع الادخار والاكتتاب في القروض الداخلية.</a:t>
            </a:r>
            <a:endParaRPr lang="en-US" sz="3200" dirty="0"/>
          </a:p>
          <a:p>
            <a:pPr lvl="0"/>
            <a:r>
              <a:rPr lang="ar-SA" sz="3200" dirty="0"/>
              <a:t>دعم وتسهيل تصريف البضائع والسلع.</a:t>
            </a:r>
            <a:endParaRPr lang="en-US" sz="3200" dirty="0"/>
          </a:p>
          <a:p>
            <a:pPr lvl="0"/>
            <a:r>
              <a:rPr lang="ar-SA" sz="3200" dirty="0"/>
              <a:t>خلق ثقة المواطن بالمنتجات الوطنية والتشجيع على اقتنائها.</a:t>
            </a:r>
            <a:endParaRPr lang="en-US" sz="3200" dirty="0"/>
          </a:p>
          <a:p>
            <a:pPr lvl="0"/>
            <a:r>
              <a:rPr lang="ar-SA" sz="3200" dirty="0"/>
              <a:t>ترويج البضائع والسلع المحلية على نطاق دولي.</a:t>
            </a:r>
            <a:endParaRPr lang="en-US" sz="3200" dirty="0"/>
          </a:p>
          <a:p>
            <a:pPr lvl="0"/>
            <a:r>
              <a:rPr lang="ar-SA" sz="3200" dirty="0"/>
              <a:t>تشجيع التبادل التجاري بين الدولة وغيرها من دول العالم.</a:t>
            </a:r>
            <a:endParaRPr lang="en-US" sz="3200" dirty="0"/>
          </a:p>
          <a:p>
            <a:pPr lvl="0"/>
            <a:r>
              <a:rPr lang="ar-SA" sz="3200" dirty="0"/>
              <a:t>الكشف عن مواطن الفساد المالي والإداري في المؤسسات الاقتصادية، ومحاربة الأنشطة الاقتصادية غير المشروعة.</a:t>
            </a:r>
            <a:endParaRPr lang="en-US" sz="3200" dirty="0"/>
          </a:p>
          <a:p>
            <a:pPr lvl="0"/>
            <a:r>
              <a:rPr lang="ar-SA" sz="3200" dirty="0"/>
              <a:t>التصدي للمشكلات المجتمعية ذات البعد الاقتصادي كالبطالة وارتفاع الأسعار والإغراق والغش التجاري.</a:t>
            </a:r>
            <a:endParaRPr lang="en-US" sz="3200" dirty="0"/>
          </a:p>
          <a:p>
            <a:endParaRPr lang="ar-IQ" sz="3200" dirty="0"/>
          </a:p>
        </p:txBody>
      </p:sp>
    </p:spTree>
    <p:extLst>
      <p:ext uri="{BB962C8B-B14F-4D97-AF65-F5344CB8AC3E}">
        <p14:creationId xmlns:p14="http://schemas.microsoft.com/office/powerpoint/2010/main" val="196378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IQ" sz="2400" b="1" dirty="0" smtClean="0"/>
              <a:t>مجالات الاعلام الاقتصادى</a:t>
            </a:r>
            <a:endParaRPr lang="ar-IQ" sz="2400" b="1" dirty="0"/>
          </a:p>
          <a:p>
            <a:r>
              <a:rPr lang="ar-SA" sz="2400" b="1" dirty="0" smtClean="0"/>
              <a:t>يظهر </a:t>
            </a:r>
            <a:r>
              <a:rPr lang="ar-SA" sz="2400" b="1" dirty="0"/>
              <a:t>الإعلام الاقتصادي في مجال الصحافة من خلال أكثر من شكل:</a:t>
            </a:r>
            <a:endParaRPr lang="en-US" sz="2400" dirty="0"/>
          </a:p>
          <a:p>
            <a:r>
              <a:rPr lang="ar-SA" sz="2400" b="1" dirty="0"/>
              <a:t>نشر أبواب أو مواد اقتصادية في الصفحات المختلفة للصحف العامة</a:t>
            </a:r>
            <a:endParaRPr lang="en-US" sz="2400" dirty="0"/>
          </a:p>
          <a:p>
            <a:r>
              <a:rPr lang="ar-SA" sz="2400" b="1" dirty="0"/>
              <a:t>الصفحات المتخصصة في الجرائد اليومية العامة أو المجلات الأسبوعية</a:t>
            </a:r>
            <a:endParaRPr lang="en-US" sz="2400" dirty="0"/>
          </a:p>
          <a:p>
            <a:r>
              <a:rPr lang="ar-SA" sz="2400" dirty="0"/>
              <a:t>إ</a:t>
            </a:r>
            <a:r>
              <a:rPr lang="ar-SA" sz="2400" b="1" dirty="0"/>
              <a:t>صدار ملاحق متخصصة للصحف العامة</a:t>
            </a:r>
            <a:endParaRPr lang="en-US" sz="2400" dirty="0"/>
          </a:p>
          <a:p>
            <a:r>
              <a:rPr lang="ar-SA" sz="2400" b="1" dirty="0"/>
              <a:t>إصدار صحف متخصصة </a:t>
            </a:r>
            <a:endParaRPr lang="en-US" sz="2400" dirty="0"/>
          </a:p>
          <a:p>
            <a:r>
              <a:rPr lang="ar-SA" sz="2400" b="1" dirty="0"/>
              <a:t>إصدار مجلات علمية متخصصة </a:t>
            </a:r>
            <a:endParaRPr lang="en-US" sz="2400" dirty="0"/>
          </a:p>
          <a:p>
            <a:r>
              <a:rPr lang="ar-SA" sz="2400" b="1" dirty="0" smtClean="0"/>
              <a:t>سمات </a:t>
            </a:r>
            <a:r>
              <a:rPr lang="ar-SA" sz="2400" b="1" dirty="0"/>
              <a:t>الصحافة الاقتصادية </a:t>
            </a:r>
            <a:r>
              <a:rPr lang="ar-SA" sz="2400" b="1" dirty="0" smtClean="0"/>
              <a:t>:</a:t>
            </a:r>
            <a:endParaRPr lang="en-US" sz="2400" dirty="0"/>
          </a:p>
          <a:p>
            <a:r>
              <a:rPr lang="ar-SA" sz="2400" dirty="0"/>
              <a:t>أ – سمات الصحافة الإقتصادية :</a:t>
            </a:r>
            <a:endParaRPr lang="en-US" sz="2400" dirty="0"/>
          </a:p>
          <a:p>
            <a:r>
              <a:rPr lang="ar-SA" sz="2400" dirty="0"/>
              <a:t>1 - صحافة جادة تتعامل مع مضمون جاد</a:t>
            </a:r>
            <a:endParaRPr lang="en-US" sz="2400" dirty="0"/>
          </a:p>
          <a:p>
            <a:r>
              <a:rPr lang="ar-SA" sz="2400" dirty="0"/>
              <a:t>2 - تعتمد بشكل أساسي علي المعلومات والبيانات والإحصاءات والأرقام</a:t>
            </a:r>
            <a:endParaRPr lang="en-US" sz="2400" dirty="0"/>
          </a:p>
          <a:p>
            <a:r>
              <a:rPr lang="ar-SA" sz="2400" dirty="0"/>
              <a:t>3 - تتخطي تغطية الحدث ، إلي تحليله وتفسيره ، وربطه بغيره من </a:t>
            </a:r>
            <a:r>
              <a:rPr lang="ar-SA" sz="2400" dirty="0" smtClean="0"/>
              <a:t>الأحداث</a:t>
            </a:r>
            <a:endParaRPr lang="ar-IQ" sz="2400" dirty="0" smtClean="0"/>
          </a:p>
          <a:p>
            <a:r>
              <a:rPr lang="ar-IQ" sz="2400" dirty="0">
                <a:solidFill>
                  <a:srgbClr val="C00000"/>
                </a:solidFill>
              </a:rPr>
              <a:t>وإلى اللقاء فى محاضرة أخرى </a:t>
            </a:r>
          </a:p>
          <a:p>
            <a:pPr algn="l"/>
            <a:r>
              <a:rPr lang="ar-IQ" sz="2400" dirty="0">
                <a:solidFill>
                  <a:srgbClr val="C00000"/>
                </a:solidFill>
              </a:rPr>
              <a:t>خالص تحياتى</a:t>
            </a:r>
            <a:endParaRPr lang="ar-IQ" sz="2400" dirty="0"/>
          </a:p>
          <a:p>
            <a:endParaRPr lang="en-US" sz="2400" dirty="0"/>
          </a:p>
          <a:p>
            <a:endParaRPr lang="en-US" sz="2400" dirty="0"/>
          </a:p>
        </p:txBody>
      </p:sp>
    </p:spTree>
    <p:extLst>
      <p:ext uri="{BB962C8B-B14F-4D97-AF65-F5344CB8AC3E}">
        <p14:creationId xmlns:p14="http://schemas.microsoft.com/office/powerpoint/2010/main" val="797941783"/>
      </p:ext>
    </p:extLst>
  </p:cSld>
  <p:clrMapOvr>
    <a:masterClrMapping/>
  </p:clrMapOvr>
  <mc:AlternateContent xmlns:mc="http://schemas.openxmlformats.org/markup-compatibility/2006" xmlns:p14="http://schemas.microsoft.com/office/powerpoint/2010/main">
    <mc:Choice Requires="p14">
      <p:transition spd="slow" p14:dur="2000" advTm="137168"/>
    </mc:Choice>
    <mc:Fallback xmlns="">
      <p:transition spd="slow" advTm="137168"/>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488</TotalTime>
  <Words>448</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جامعة بنها- كلية الآداب  قسم الإعلام-الفرقة الثالثة – شعبة الصحافة - مادة الصحافة المتخصصة المحاضرة السادسة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112</cp:revision>
  <dcterms:created xsi:type="dcterms:W3CDTF">2020-03-17T06:10:57Z</dcterms:created>
  <dcterms:modified xsi:type="dcterms:W3CDTF">2021-01-05T01:47:12Z</dcterms:modified>
</cp:coreProperties>
</file>